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11"/>
  </p:notesMasterIdLst>
  <p:sldIdLst>
    <p:sldId id="256" r:id="rId6"/>
    <p:sldId id="4434" r:id="rId7"/>
    <p:sldId id="4481" r:id="rId8"/>
    <p:sldId id="4435" r:id="rId9"/>
    <p:sldId id="4441" r:id="rId10"/>
    <p:sldId id="4546" r:id="rId11"/>
    <p:sldId id="4547" r:id="rId12"/>
    <p:sldId id="4483" r:id="rId13"/>
    <p:sldId id="4442" r:id="rId14"/>
    <p:sldId id="4440" r:id="rId15"/>
    <p:sldId id="4436" r:id="rId16"/>
    <p:sldId id="4444" r:id="rId17"/>
    <p:sldId id="4438" r:id="rId18"/>
    <p:sldId id="4463" r:id="rId19"/>
    <p:sldId id="4464" r:id="rId20"/>
    <p:sldId id="4439" r:id="rId21"/>
    <p:sldId id="4484" r:id="rId22"/>
    <p:sldId id="4450" r:id="rId23"/>
    <p:sldId id="4451" r:id="rId24"/>
    <p:sldId id="4452" r:id="rId25"/>
    <p:sldId id="4455" r:id="rId26"/>
    <p:sldId id="4456" r:id="rId27"/>
    <p:sldId id="4453" r:id="rId28"/>
    <p:sldId id="4454" r:id="rId29"/>
    <p:sldId id="4485" r:id="rId30"/>
    <p:sldId id="4445" r:id="rId31"/>
    <p:sldId id="4449" r:id="rId32"/>
    <p:sldId id="4446" r:id="rId33"/>
    <p:sldId id="4447" r:id="rId34"/>
    <p:sldId id="4457" r:id="rId35"/>
    <p:sldId id="4462" r:id="rId36"/>
    <p:sldId id="4458" r:id="rId37"/>
    <p:sldId id="4532" r:id="rId38"/>
    <p:sldId id="4461" r:id="rId39"/>
    <p:sldId id="4459" r:id="rId40"/>
    <p:sldId id="4460" r:id="rId41"/>
    <p:sldId id="4473" r:id="rId42"/>
    <p:sldId id="4548" r:id="rId43"/>
    <p:sldId id="4474" r:id="rId44"/>
    <p:sldId id="4475" r:id="rId45"/>
    <p:sldId id="4476" r:id="rId46"/>
    <p:sldId id="4477" r:id="rId47"/>
    <p:sldId id="4478" r:id="rId48"/>
    <p:sldId id="4479" r:id="rId49"/>
    <p:sldId id="4533" r:id="rId50"/>
    <p:sldId id="4513" r:id="rId51"/>
    <p:sldId id="4514" r:id="rId52"/>
    <p:sldId id="4515" r:id="rId53"/>
    <p:sldId id="4516" r:id="rId54"/>
    <p:sldId id="4518" r:id="rId55"/>
    <p:sldId id="4519" r:id="rId56"/>
    <p:sldId id="4520" r:id="rId57"/>
    <p:sldId id="4521" r:id="rId58"/>
    <p:sldId id="4522" r:id="rId59"/>
    <p:sldId id="4523" r:id="rId60"/>
    <p:sldId id="4524" r:id="rId61"/>
    <p:sldId id="4525" r:id="rId62"/>
    <p:sldId id="4526" r:id="rId63"/>
    <p:sldId id="4527" r:id="rId64"/>
    <p:sldId id="4528" r:id="rId65"/>
    <p:sldId id="4529" r:id="rId66"/>
    <p:sldId id="4530" r:id="rId67"/>
    <p:sldId id="4531" r:id="rId68"/>
    <p:sldId id="4534" r:id="rId69"/>
    <p:sldId id="4535" r:id="rId70"/>
    <p:sldId id="4536" r:id="rId71"/>
    <p:sldId id="4537" r:id="rId72"/>
    <p:sldId id="4538" r:id="rId73"/>
    <p:sldId id="4539" r:id="rId74"/>
    <p:sldId id="4540" r:id="rId75"/>
    <p:sldId id="4541" r:id="rId76"/>
    <p:sldId id="4542" r:id="rId77"/>
    <p:sldId id="4543" r:id="rId78"/>
    <p:sldId id="4544" r:id="rId79"/>
    <p:sldId id="4545" r:id="rId80"/>
    <p:sldId id="4486" r:id="rId81"/>
    <p:sldId id="4491" r:id="rId82"/>
    <p:sldId id="4495" r:id="rId83"/>
    <p:sldId id="4496" r:id="rId84"/>
    <p:sldId id="4497" r:id="rId85"/>
    <p:sldId id="4550" r:id="rId86"/>
    <p:sldId id="4498" r:id="rId87"/>
    <p:sldId id="4499" r:id="rId88"/>
    <p:sldId id="4501" r:id="rId89"/>
    <p:sldId id="4500" r:id="rId90"/>
    <p:sldId id="4503" r:id="rId91"/>
    <p:sldId id="4504" r:id="rId92"/>
    <p:sldId id="4505" r:id="rId93"/>
    <p:sldId id="4549" r:id="rId94"/>
    <p:sldId id="4506" r:id="rId95"/>
    <p:sldId id="4507" r:id="rId96"/>
    <p:sldId id="4508" r:id="rId97"/>
    <p:sldId id="4556" r:id="rId98"/>
    <p:sldId id="4509" r:id="rId99"/>
    <p:sldId id="4510" r:id="rId100"/>
    <p:sldId id="4551" r:id="rId101"/>
    <p:sldId id="4552" r:id="rId102"/>
    <p:sldId id="4512" r:id="rId103"/>
    <p:sldId id="4553" r:id="rId104"/>
    <p:sldId id="4554" r:id="rId105"/>
    <p:sldId id="4555" r:id="rId106"/>
    <p:sldId id="4490" r:id="rId107"/>
    <p:sldId id="4471" r:id="rId108"/>
    <p:sldId id="4489" r:id="rId109"/>
    <p:sldId id="4488" r:id="rId11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52" autoAdjust="0"/>
    <p:restoredTop sz="86158" autoAdjust="0"/>
  </p:normalViewPr>
  <p:slideViewPr>
    <p:cSldViewPr>
      <p:cViewPr varScale="1">
        <p:scale>
          <a:sx n="69" d="100"/>
          <a:sy n="69" d="100"/>
        </p:scale>
        <p:origin x="912"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8/10/relationships/authors" Target="author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commentAuthors" Target="commentAuthor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a:t>Ciało(body)</a:t>
          </a:r>
          <a:endParaRPr lang="de-DE"/>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5A64166B-36BA-4B0F-B167-E61123D1B99E}" srcId="{7BB93073-354E-4B7B-B7BC-65339336E3B8}" destId="{456B29E2-308A-4985-B369-C948D851E9BD}" srcOrd="3" destOrd="0" parTransId="{286F925A-23F1-4296-9955-7F099328B81C}" sibTransId="{7B2C706E-1660-4CFD-8768-45F83C0D5D21}"/>
    <dgm:cxn modelId="{FCC34A54-1B06-4FC3-8E3C-89DD17E0DB50}" srcId="{F9EB9104-5B24-44A0-BD2E-A8A12E40EDBC}" destId="{7BB93073-354E-4B7B-B7BC-65339336E3B8}" srcOrd="0" destOrd="0" parTransId="{365675A1-ABA0-4747-AB56-ED8C10A140A0}" sibTransId="{EF46481D-5985-4888-B58D-9B264CD0565D}"/>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Ciało(body)</a:t>
          </a:r>
          <a:endParaRPr lang="de-DE" sz="1900" kern="120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09.05.2024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‹Nr.›</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42745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dirty="0" err="1"/>
              <a:t>RequestBody</a:t>
            </a:r>
            <a:endParaRPr lang="de-DE" dirty="0"/>
          </a:p>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‹Nr.›</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‹Nr.›</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‹Nr.›</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‹Nr.›</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‹Nr.›</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‹Nr.›</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5/9/2024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‹Nr.›</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2.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4.png"/><Relationship Id="rId4" Type="http://schemas.openxmlformats.org/officeDocument/2006/relationships/image" Target="../media/image8.jpeg"/><Relationship Id="rId9"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a:solidFill>
                  <a:srgbClr val="3A5066"/>
                </a:solidFill>
                <a:latin typeface="Helvetica" pitchFamily="2" charset="0"/>
              </a:rPr>
            </a:br>
            <a:br>
              <a:rPr lang="pl-PL" sz="3600">
                <a:solidFill>
                  <a:srgbClr val="3A5066"/>
                </a:solidFill>
                <a:latin typeface="Helvetica" pitchFamily="2" charset="0"/>
              </a:rPr>
            </a:br>
            <a:r>
              <a:rPr lang="pl-PL" sz="2400">
                <a:solidFill>
                  <a:srgbClr val="3A5066"/>
                </a:solidFill>
                <a:latin typeface="Helvetica" pitchFamily="2" charset="0"/>
              </a:rPr>
              <a:t>Wojciech Koszela, semestr letni 2024</a:t>
            </a:r>
            <a:endParaRPr sz="2400" b="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a:solidFill>
                  <a:srgbClr val="002C58"/>
                </a:solidFill>
                <a:latin typeface="Helvetica" pitchFamily="2" charset="0"/>
              </a:rPr>
              <a:t>Najbardziej popularny </a:t>
            </a:r>
            <a:r>
              <a:rPr lang="pl-PL" sz="2200" err="1">
                <a:solidFill>
                  <a:srgbClr val="002C58"/>
                </a:solidFill>
                <a:latin typeface="Helvetica" pitchFamily="2" charset="0"/>
              </a:rPr>
              <a:t>framework</a:t>
            </a:r>
            <a:r>
              <a:rPr lang="pl-PL" sz="2200">
                <a:solidFill>
                  <a:srgbClr val="002C58"/>
                </a:solidFill>
                <a:latin typeface="Helvetica" pitchFamily="2" charset="0"/>
              </a:rPr>
              <a:t> Javy Enterprise</a:t>
            </a:r>
          </a:p>
          <a:p>
            <a:pPr marL="285750" indent="-285750">
              <a:buFont typeface="Arial" panose="020B0604020202020204" pitchFamily="34" charset="0"/>
              <a:buChar char="•"/>
            </a:pPr>
            <a:r>
              <a:rPr lang="pl-PL" sz="2200">
                <a:solidFill>
                  <a:srgbClr val="002C58"/>
                </a:solidFill>
                <a:latin typeface="Helvetica" pitchFamily="2" charset="0"/>
              </a:rPr>
              <a:t>Uruchomienie w 2002 roku, pierwsze wydanie 1 października 2002</a:t>
            </a:r>
          </a:p>
          <a:p>
            <a:pPr marL="285750" indent="-285750">
              <a:buFont typeface="Arial" panose="020B0604020202020204" pitchFamily="34" charset="0"/>
              <a:buChar char="•"/>
            </a:pPr>
            <a:r>
              <a:rPr lang="pl-PL" sz="220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a:solidFill>
                  <a:srgbClr val="002C58"/>
                </a:solidFill>
                <a:latin typeface="Helvetica" pitchFamily="2" charset="0"/>
              </a:rPr>
              <a:t>Alternatywa dla EJB (Enterprise </a:t>
            </a:r>
            <a:r>
              <a:rPr lang="pl-PL" sz="2200" err="1">
                <a:solidFill>
                  <a:srgbClr val="002C58"/>
                </a:solidFill>
                <a:latin typeface="Helvetica" pitchFamily="2" charset="0"/>
              </a:rPr>
              <a:t>JavaBeans</a:t>
            </a:r>
            <a:r>
              <a:rPr lang="pl-PL" sz="2200">
                <a:solidFill>
                  <a:srgbClr val="002C58"/>
                </a:solidFill>
                <a:latin typeface="Helvetica" pitchFamily="2" charset="0"/>
              </a:rPr>
              <a:t>)</a:t>
            </a:r>
          </a:p>
          <a:p>
            <a:pPr marL="285750" indent="-285750">
              <a:buFont typeface="Arial" panose="020B0604020202020204" pitchFamily="34" charset="0"/>
              <a:buChar char="•"/>
            </a:pPr>
            <a:r>
              <a:rPr lang="pl-PL" sz="220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a:solidFill>
                  <a:srgbClr val="002C58"/>
                </a:solidFill>
                <a:latin typeface="Helvetica" pitchFamily="2" charset="0"/>
              </a:rPr>
              <a:t>Dostępny na open </a:t>
            </a:r>
            <a:r>
              <a:rPr lang="pl-PL" sz="2200" err="1">
                <a:solidFill>
                  <a:srgbClr val="002C58"/>
                </a:solidFill>
                <a:latin typeface="Helvetica" pitchFamily="2" charset="0"/>
              </a:rPr>
              <a:t>source’owej</a:t>
            </a:r>
            <a:r>
              <a:rPr lang="pl-PL" sz="220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365024"/>
          </a:xfrm>
          <a:prstGeom prst="rect">
            <a:avLst/>
          </a:prstGeom>
          <a:noFill/>
        </p:spPr>
        <p:txBody>
          <a:bodyPr wrap="square">
            <a:spAutoFit/>
          </a:bodyPr>
          <a:lstStyle/>
          <a:p>
            <a:pPr marL="342900" indent="-342900">
              <a:lnSpc>
                <a:spcPct val="150000"/>
              </a:lnSpc>
              <a:buFont typeface="+mj-lt"/>
              <a:buAutoNum type="arabicPeriod"/>
            </a:pPr>
            <a:r>
              <a:rPr lang="pl-PL">
                <a:hlinkClick r:id="rId6"/>
              </a:rPr>
              <a:t>https://spring.io/guides</a:t>
            </a:r>
            <a:r>
              <a:rPr lang="pl-PL"/>
              <a:t> </a:t>
            </a:r>
          </a:p>
          <a:p>
            <a:pPr marL="342900" indent="-342900">
              <a:lnSpc>
                <a:spcPct val="150000"/>
              </a:lnSpc>
              <a:buFont typeface="+mj-lt"/>
              <a:buAutoNum type="arabicPeriod"/>
            </a:pPr>
            <a:r>
              <a:rPr lang="pl-PL">
                <a:hlinkClick r:id="rId7"/>
              </a:rPr>
              <a:t>http://www.baeldung.com/spring-tutorial</a:t>
            </a:r>
            <a:r>
              <a:rPr lang="pl-PL"/>
              <a:t> </a:t>
            </a:r>
          </a:p>
          <a:p>
            <a:pPr marL="342900" indent="-342900">
              <a:lnSpc>
                <a:spcPct val="150000"/>
              </a:lnSpc>
              <a:buFont typeface="+mj-lt"/>
              <a:buAutoNum type="arabicPeriod"/>
            </a:pPr>
            <a:r>
              <a:rPr lang="pl-PL">
                <a:hlinkClick r:id="rId8"/>
              </a:rPr>
              <a:t>https://kobietydokodu.pl/tag/spring/</a:t>
            </a:r>
            <a:r>
              <a:rPr lang="pl-PL"/>
              <a:t> </a:t>
            </a:r>
          </a:p>
          <a:p>
            <a:pPr marL="342900" indent="-342900">
              <a:lnSpc>
                <a:spcPct val="150000"/>
              </a:lnSpc>
              <a:buFont typeface="+mj-lt"/>
              <a:buAutoNum type="arabicPeriod"/>
            </a:pPr>
            <a:r>
              <a:rPr lang="de-DE">
                <a:hlinkClick r:id="rId9"/>
              </a:rPr>
              <a:t>https://dzone.com/articles/aspect-oriented-programming-with-springboot</a:t>
            </a:r>
            <a:r>
              <a:rPr lang="pl-PL"/>
              <a:t> </a:t>
            </a:r>
          </a:p>
          <a:p>
            <a:pPr marL="342900" indent="-342900">
              <a:lnSpc>
                <a:spcPct val="150000"/>
              </a:lnSpc>
              <a:buFont typeface="+mj-lt"/>
              <a:buAutoNum type="arabicPeriod"/>
            </a:pPr>
            <a:r>
              <a:rPr lang="de-DE">
                <a:hlinkClick r:id="rId10"/>
              </a:rPr>
              <a:t>https://docs.spring.io/spring/docs/current/spring-framework-reference/core.html</a:t>
            </a:r>
            <a:endParaRPr lang="pl-PL"/>
          </a:p>
          <a:p>
            <a:pPr marL="342900" indent="-342900">
              <a:lnSpc>
                <a:spcPct val="150000"/>
              </a:lnSpc>
              <a:buFont typeface="+mj-lt"/>
              <a:buAutoNum type="arabicPeriod"/>
            </a:pPr>
            <a:endParaRPr lang="de-DE"/>
          </a:p>
        </p:txBody>
      </p:sp>
    </p:spTree>
    <p:extLst>
      <p:ext uri="{BB962C8B-B14F-4D97-AF65-F5344CB8AC3E}">
        <p14:creationId xmlns:p14="http://schemas.microsoft.com/office/powerpoint/2010/main" val="40233491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4678204"/>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21201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878149"/>
            <a:ext cx="8405489" cy="4770537"/>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5" y="762000"/>
            <a:ext cx="8191386" cy="3170099"/>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r>
              <a:rPr lang="pl-PL" sz="2000" dirty="0">
                <a:latin typeface="Helvetica" panose="020B0604020202020204" pitchFamily="34" charset="0"/>
                <a:cs typeface="Helvetica" panose="020B0604020202020204" pitchFamily="34" charset="0"/>
              </a:rPr>
              <a:t>Konstruktor</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691751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693319"/>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a:t>W springu można również wstrzykiwać wartości z pliku </a:t>
            </a:r>
            <a:r>
              <a:rPr lang="pl-PL" err="1"/>
              <a:t>application.properties</a:t>
            </a:r>
            <a:r>
              <a:rPr lang="pl-PL"/>
              <a:t> – do tego służy </a:t>
            </a:r>
            <a:r>
              <a:rPr lang="pl-PL" err="1"/>
              <a:t>własnie</a:t>
            </a:r>
            <a:r>
              <a:rPr lang="pl-PL"/>
              <a:t> adnotacja @Value</a:t>
            </a:r>
          </a:p>
          <a:p>
            <a:pPr marL="285750" indent="-285750">
              <a:buFont typeface="Arial" panose="020B0604020202020204" pitchFamily="34" charset="0"/>
              <a:buChar char="•"/>
            </a:pPr>
            <a:r>
              <a:rPr lang="pl-PL"/>
              <a:t>Używane, gdy chcemy mieć globalną, łatwo konfigurowalną wartość</a:t>
            </a:r>
          </a:p>
          <a:p>
            <a:pPr marL="285750" indent="-285750">
              <a:buFont typeface="Courier New" panose="02070309020205020404" pitchFamily="49" charset="0"/>
              <a:buChar char="o"/>
            </a:pPr>
            <a:endParaRPr lang="pl-PL"/>
          </a:p>
          <a:p>
            <a:r>
              <a:rPr lang="pl-PL"/>
              <a:t>1. </a:t>
            </a:r>
            <a:r>
              <a:rPr lang="pl-PL" err="1"/>
              <a:t>Application.properties</a:t>
            </a:r>
            <a:r>
              <a:rPr lang="pl-PL"/>
              <a:t>:</a:t>
            </a:r>
          </a:p>
          <a:p>
            <a:r>
              <a:rPr lang="pl-PL"/>
              <a:t>	</a:t>
            </a:r>
          </a:p>
          <a:p>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r>
              <a:rPr lang="pl-PL">
                <a:latin typeface="Consolas" panose="020B0609020204030204" pitchFamily="49" charset="0"/>
                <a:cs typeface="Consolas" panose="020B0609020204030204" pitchFamily="49" charset="0"/>
              </a:rPr>
              <a:t>Email from TEST environment </a:t>
            </a:r>
          </a:p>
          <a:p>
            <a:endParaRPr lang="pl-PL"/>
          </a:p>
          <a:p>
            <a:r>
              <a:rPr lang="pl-PL"/>
              <a:t>2. Na poziomie Javy – w pożądanym miejscu</a:t>
            </a:r>
          </a:p>
          <a:p>
            <a:pPr marL="223837" lvl="2" indent="0">
              <a:buFont typeface="Wingdings" panose="05000000000000000000" pitchFamily="2" charset="2"/>
              <a:buNone/>
            </a:pPr>
            <a:endParaRPr lang="pl-PL"/>
          </a:p>
          <a:p>
            <a:pPr marL="223837" lvl="2" indent="0">
              <a:buFont typeface="Wingdings" panose="05000000000000000000" pitchFamily="2" charset="2"/>
              <a:buNone/>
            </a:pPr>
            <a:r>
              <a:rPr lang="pl-PL"/>
              <a:t>	</a:t>
            </a:r>
            <a:r>
              <a:rPr lang="de-DE" b="1">
                <a:latin typeface="Consolas" panose="020B0609020204030204" pitchFamily="49" charset="0"/>
                <a:cs typeface="Consolas" panose="020B0609020204030204" pitchFamily="49" charset="0"/>
              </a:rPr>
              <a:t>@Value("${</a:t>
            </a:r>
            <a:r>
              <a:rPr lang="pl-PL" b="1" err="1">
                <a:latin typeface="Consolas" panose="020B0609020204030204" pitchFamily="49" charset="0"/>
                <a:cs typeface="Consolas" panose="020B0609020204030204" pitchFamily="49" charset="0"/>
              </a:rPr>
              <a:t>email.subject</a:t>
            </a:r>
            <a:r>
              <a:rPr lang="de-DE" b="1">
                <a:latin typeface="Consolas" panose="020B0609020204030204" pitchFamily="49" charset="0"/>
                <a:cs typeface="Consolas" panose="020B0609020204030204" pitchFamily="49" charset="0"/>
              </a:rPr>
              <a:t>}")</a:t>
            </a:r>
            <a:endParaRPr lang="pl-PL" b="1">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a:latin typeface="Consolas" panose="020B0609020204030204" pitchFamily="49" charset="0"/>
                <a:cs typeface="Consolas" panose="020B0609020204030204" pitchFamily="49" charset="0"/>
              </a:rPr>
              <a:t>    	</a:t>
            </a:r>
            <a:r>
              <a:rPr lang="de-DE">
                <a:latin typeface="Consolas" panose="020B0609020204030204" pitchFamily="49" charset="0"/>
                <a:cs typeface="Consolas" panose="020B0609020204030204" pitchFamily="49" charset="0"/>
              </a:rPr>
              <a:t>private String </a:t>
            </a:r>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endParaRPr lang="pl-P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262979"/>
          </a:xfrm>
          <a:prstGeom prst="rect">
            <a:avLst/>
          </a:prstGeom>
          <a:noFill/>
        </p:spPr>
        <p:txBody>
          <a:bodyPr wrap="square">
            <a:spAutoFit/>
          </a:bodyPr>
          <a:lstStyle/>
          <a:p>
            <a:pPr algn="just"/>
            <a:r>
              <a:rPr lang="pl-PL" sz="1600" b="1" i="0">
                <a:solidFill>
                  <a:srgbClr val="002C58"/>
                </a:solidFill>
                <a:effectLst/>
                <a:latin typeface="Roboto" panose="02000000000000000000" pitchFamily="2" charset="0"/>
              </a:rPr>
              <a:t>Laboratoria</a:t>
            </a:r>
            <a:r>
              <a:rPr lang="pl-PL" sz="1600" b="0" i="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Na podstawie wykonanej pracy, studenci otrzymają dwie oceny cząstkowe. Średnia tych dwóch ocen będzie wpływała na ocenę końcową (skala ocen dostępna poniżej). </a:t>
            </a:r>
            <a:r>
              <a:rPr lang="pl-PL" sz="1600">
                <a:solidFill>
                  <a:srgbClr val="002C58"/>
                </a:solidFill>
                <a:latin typeface="Roboto" panose="02000000000000000000" pitchFamily="2" charset="0"/>
              </a:rPr>
              <a:t>Zadania w postaci końcowego projektu powinny zostać umieszczone prowadzącemu w </a:t>
            </a:r>
            <a:r>
              <a:rPr lang="pl-PL" sz="1600" err="1">
                <a:solidFill>
                  <a:srgbClr val="002C58"/>
                </a:solidFill>
                <a:latin typeface="Roboto" panose="02000000000000000000" pitchFamily="2" charset="0"/>
              </a:rPr>
              <a:t>Moodle</a:t>
            </a:r>
            <a:r>
              <a:rPr lang="pl-PL" sz="1600">
                <a:solidFill>
                  <a:srgbClr val="002C58"/>
                </a:solidFill>
                <a:latin typeface="Roboto" panose="02000000000000000000" pitchFamily="2" charset="0"/>
              </a:rPr>
              <a:t> oraz na Repozytorium GIT.</a:t>
            </a:r>
            <a:endParaRPr lang="pl-PL" sz="1600" b="0" i="0">
              <a:solidFill>
                <a:srgbClr val="002C58"/>
              </a:solidFill>
              <a:effectLst/>
              <a:latin typeface="Roboto" panose="02000000000000000000" pitchFamily="2" charset="0"/>
            </a:endParaRPr>
          </a:p>
          <a:p>
            <a:pPr algn="l"/>
            <a:endParaRPr lang="pl-PL" sz="1600" b="0" i="0">
              <a:solidFill>
                <a:srgbClr val="002C58"/>
              </a:solidFill>
              <a:effectLst/>
              <a:latin typeface="Roboto" panose="02000000000000000000" pitchFamily="2" charset="0"/>
            </a:endParaRPr>
          </a:p>
          <a:p>
            <a:pPr algn="just"/>
            <a:r>
              <a:rPr lang="pl-PL" sz="1600" b="1" i="0">
                <a:solidFill>
                  <a:srgbClr val="002C58"/>
                </a:solidFill>
                <a:effectLst/>
                <a:latin typeface="Roboto" panose="02000000000000000000" pitchFamily="2" charset="0"/>
              </a:rPr>
              <a:t>Wykład</a:t>
            </a:r>
            <a:r>
              <a:rPr lang="pl-PL" sz="1600" b="0" i="0">
                <a:solidFill>
                  <a:srgbClr val="002C58"/>
                </a:solidFill>
                <a:effectLst/>
                <a:latin typeface="Roboto" panose="02000000000000000000" pitchFamily="2" charset="0"/>
              </a:rPr>
              <a:t>: Zaliczenie będzie polegało na uzyskaniu oceny pozytywnej (powyżej 3.0) z egzaminu, który odbędzie się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w trakcie trwania semestru po zakończeniu części zarówno ze Spring, jak i JPA. Ocena końcowa będzie bazowała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na średniej arytmetycznej dwóch części. </a:t>
            </a:r>
          </a:p>
          <a:p>
            <a:pPr algn="l"/>
            <a:endParaRPr lang="pl-PL" sz="1600" b="0" i="0">
              <a:solidFill>
                <a:srgbClr val="002C58"/>
              </a:solidFill>
              <a:effectLst/>
              <a:latin typeface="Roboto" panose="02000000000000000000" pitchFamily="2" charset="0"/>
            </a:endParaRPr>
          </a:p>
          <a:p>
            <a:pPr algn="ctr"/>
            <a:r>
              <a:rPr lang="pl-PL" sz="1600" b="0" i="0">
                <a:solidFill>
                  <a:srgbClr val="002C58"/>
                </a:solidFill>
                <a:effectLst/>
                <a:latin typeface="Roboto" panose="02000000000000000000" pitchFamily="2" charset="0"/>
              </a:rPr>
              <a:t>Skala oceny (Wykład / Laboratoria):</a:t>
            </a:r>
          </a:p>
          <a:p>
            <a:pPr algn="ctr"/>
            <a:r>
              <a:rPr lang="pl-PL" sz="1600" b="0" i="0">
                <a:solidFill>
                  <a:srgbClr val="002C58"/>
                </a:solidFill>
                <a:effectLst/>
                <a:latin typeface="Roboto" panose="02000000000000000000" pitchFamily="2" charset="0"/>
              </a:rPr>
              <a:t>Ocena 5,0 - 91-100% łącznej ilości punktów</a:t>
            </a:r>
          </a:p>
          <a:p>
            <a:pPr algn="ctr"/>
            <a:r>
              <a:rPr lang="pl-PL" sz="1600" b="0" i="0">
                <a:solidFill>
                  <a:srgbClr val="002C58"/>
                </a:solidFill>
                <a:effectLst/>
                <a:latin typeface="Roboto" panose="02000000000000000000" pitchFamily="2" charset="0"/>
              </a:rPr>
              <a:t>Ocena 4,5 - 81- 90 % łącznej ilości punktów</a:t>
            </a:r>
          </a:p>
          <a:p>
            <a:pPr algn="ctr"/>
            <a:r>
              <a:rPr lang="pl-PL" sz="1600" b="0" i="0">
                <a:solidFill>
                  <a:srgbClr val="002C58"/>
                </a:solidFill>
                <a:effectLst/>
                <a:latin typeface="Roboto" panose="02000000000000000000" pitchFamily="2" charset="0"/>
              </a:rPr>
              <a:t>Ocena 4,0 - 71 - 80 % łącznej ilości punktów</a:t>
            </a:r>
          </a:p>
          <a:p>
            <a:pPr algn="ctr"/>
            <a:r>
              <a:rPr lang="pl-PL" sz="1600" b="0" i="0">
                <a:solidFill>
                  <a:srgbClr val="002C58"/>
                </a:solidFill>
                <a:effectLst/>
                <a:latin typeface="Roboto" panose="02000000000000000000" pitchFamily="2" charset="0"/>
              </a:rPr>
              <a:t>Ocena 3,5 - 61- 70 % łącznej ilości punktów</a:t>
            </a:r>
          </a:p>
          <a:p>
            <a:pPr algn="ctr"/>
            <a:r>
              <a:rPr lang="pl-PL" sz="1600" b="0" i="0">
                <a:solidFill>
                  <a:srgbClr val="002C58"/>
                </a:solidFill>
                <a:effectLst/>
                <a:latin typeface="Roboto" panose="02000000000000000000" pitchFamily="2" charset="0"/>
              </a:rPr>
              <a:t>Ocena 3,0 - 51- 60 % łącznej ilości punktów</a:t>
            </a:r>
          </a:p>
          <a:p>
            <a:pPr algn="ctr"/>
            <a:r>
              <a:rPr lang="pl-PL" sz="1600" b="0" i="0">
                <a:solidFill>
                  <a:srgbClr val="002C58"/>
                </a:solidFill>
                <a:effectLst/>
                <a:latin typeface="Roboto" panose="02000000000000000000" pitchFamily="2" charset="0"/>
              </a:rPr>
              <a:t>Ocena 2,0 - poniżej 51% punktów</a:t>
            </a:r>
            <a:br>
              <a:rPr lang="pl-PL" sz="1600" b="0" i="0">
                <a:solidFill>
                  <a:srgbClr val="002C58"/>
                </a:solidFill>
                <a:effectLst/>
                <a:latin typeface="Roboto" panose="02000000000000000000" pitchFamily="2" charset="0"/>
              </a:rPr>
            </a:br>
            <a:endParaRPr lang="pl-PL" sz="1600" b="0" i="0">
              <a:solidFill>
                <a:srgbClr val="002C58"/>
              </a:solidFill>
              <a:effectLst/>
              <a:latin typeface="Roboto" panose="02000000000000000000" pitchFamily="2" charset="0"/>
            </a:endParaRPr>
          </a:p>
          <a:p>
            <a:br>
              <a:rPr lang="pl-PL" sz="1600" b="1">
                <a:solidFill>
                  <a:srgbClr val="002C58"/>
                </a:solidFill>
              </a:rPr>
            </a:br>
            <a:r>
              <a:rPr lang="pl-PL" sz="1600" b="1" i="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a:solidFill>
                <a:srgbClr val="002C58"/>
              </a:solidFill>
              <a:latin typeface="Helvetica" panose="020B0604020202020204" pitchFamily="34" charset="0"/>
              <a:cs typeface="Helvetica" panose="020B0604020202020204" pitchFamily="34"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a:latin typeface="Helvetica" pitchFamily="2" charset="0"/>
              </a:rPr>
              <a:t>Pierwszy przystanek żądania HTTP</a:t>
            </a:r>
          </a:p>
          <a:p>
            <a:pPr marL="285750" indent="-285750">
              <a:buFont typeface="Arial" panose="020B0604020202020204" pitchFamily="34" charset="0"/>
              <a:buChar char="•"/>
            </a:pPr>
            <a:r>
              <a:rPr lang="pl-PL" sz="1500">
                <a:latin typeface="Helvetica" pitchFamily="2" charset="0"/>
              </a:rPr>
              <a:t>Dyspozytor</a:t>
            </a:r>
          </a:p>
          <a:p>
            <a:pPr marL="285750" indent="-285750">
              <a:buFont typeface="Arial" panose="020B0604020202020204" pitchFamily="34" charset="0"/>
              <a:buChar char="•"/>
            </a:pPr>
            <a:r>
              <a:rPr lang="pl-PL" sz="150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a:latin typeface="Helvetica" pitchFamily="2" charset="0"/>
              </a:rPr>
              <a:t>Przekierowuje </a:t>
            </a:r>
            <a:r>
              <a:rPr lang="pl-PL" sz="1500" err="1">
                <a:latin typeface="Helvetica" pitchFamily="2" charset="0"/>
              </a:rPr>
              <a:t>request</a:t>
            </a:r>
            <a:r>
              <a:rPr lang="pl-PL" sz="1500">
                <a:latin typeface="Helvetica" pitchFamily="2" charset="0"/>
              </a:rPr>
              <a:t> do odpowiedniego kontrolera zarejestrowanego w Spring MVC</a:t>
            </a:r>
          </a:p>
          <a:p>
            <a:pPr marL="285750" indent="-285750">
              <a:buFont typeface="Arial" panose="020B0604020202020204" pitchFamily="34" charset="0"/>
              <a:buChar char="•"/>
            </a:pPr>
            <a:endParaRPr lang="pl-PL" sz="1500">
              <a:latin typeface="Helvetica" pitchFamily="2" charset="0"/>
            </a:endParaRPr>
          </a:p>
          <a:p>
            <a:r>
              <a:rPr lang="pl-PL" sz="1500">
                <a:latin typeface="Helvetica" pitchFamily="2" charset="0"/>
              </a:rPr>
              <a:t>Zgodnie ze specyfikacją </a:t>
            </a:r>
            <a:r>
              <a:rPr lang="pl-PL" sz="1500" err="1">
                <a:latin typeface="Helvetica" pitchFamily="2" charset="0"/>
              </a:rPr>
              <a:t>serwletów</a:t>
            </a:r>
            <a:r>
              <a:rPr lang="pl-PL" sz="1500">
                <a:latin typeface="Helvetica" pitchFamily="2" charset="0"/>
              </a:rPr>
              <a:t> </a:t>
            </a:r>
            <a:r>
              <a:rPr lang="pl-PL" sz="1500" err="1">
                <a:latin typeface="Helvetica" pitchFamily="2" charset="0"/>
              </a:rPr>
              <a:t>DispatcherServlet</a:t>
            </a:r>
            <a:r>
              <a:rPr lang="pl-PL" sz="1500">
                <a:latin typeface="Helvetica" pitchFamily="2" charset="0"/>
              </a:rPr>
              <a:t> musi zostać zadeklarowany </a:t>
            </a:r>
            <a:br>
              <a:rPr lang="pl-PL" sz="1500">
                <a:latin typeface="Helvetica" pitchFamily="2" charset="0"/>
              </a:rPr>
            </a:br>
            <a:r>
              <a:rPr lang="pl-PL" sz="1500">
                <a:latin typeface="Helvetica" pitchFamily="2" charset="0"/>
              </a:rPr>
              <a:t>i zmapowany za pomocą pliku </a:t>
            </a:r>
            <a:r>
              <a:rPr lang="pl-PL" sz="1500" i="1" err="1">
                <a:latin typeface="Helvetica" pitchFamily="2" charset="0"/>
              </a:rPr>
              <a:t>web.xml</a:t>
            </a:r>
            <a:r>
              <a:rPr lang="pl-PL" sz="1500">
                <a:latin typeface="Helvetica" pitchFamily="2" charset="0"/>
              </a:rPr>
              <a:t>.</a:t>
            </a:r>
          </a:p>
          <a:p>
            <a:r>
              <a:rPr lang="pl-PL" sz="1500" b="1">
                <a:latin typeface="Helvetica" pitchFamily="2" charset="0"/>
              </a:rPr>
              <a:t>Wyjątek </a:t>
            </a:r>
            <a:r>
              <a:rPr lang="pl-PL" sz="1500">
                <a:latin typeface="Helvetica" pitchFamily="2" charset="0"/>
              </a:rPr>
              <a:t>stanowi aplikacja Spring </a:t>
            </a:r>
            <a:r>
              <a:rPr lang="pl-PL" sz="1500" err="1">
                <a:latin typeface="Helvetica" pitchFamily="2" charset="0"/>
              </a:rPr>
              <a:t>Boot</a:t>
            </a:r>
            <a:r>
              <a:rPr lang="pl-PL" sz="1500">
                <a:latin typeface="Helvetica" pitchFamily="2" charset="0"/>
              </a:rPr>
              <a:t> z szablonem startowym </a:t>
            </a:r>
            <a:r>
              <a:rPr lang="pl-PL" sz="1500" i="1">
                <a:latin typeface="Helvetica" pitchFamily="2" charset="0"/>
              </a:rPr>
              <a:t>spring-</a:t>
            </a:r>
            <a:r>
              <a:rPr lang="pl-PL" sz="1500" i="1" err="1">
                <a:latin typeface="Helvetica" pitchFamily="2" charset="0"/>
              </a:rPr>
              <a:t>boot</a:t>
            </a:r>
            <a:r>
              <a:rPr lang="pl-PL" sz="1500" i="1">
                <a:latin typeface="Helvetica" pitchFamily="2" charset="0"/>
              </a:rPr>
              <a:t>-starter-web</a:t>
            </a:r>
            <a:r>
              <a:rPr lang="pl-PL" sz="1500">
                <a:latin typeface="Helvetica" pitchFamily="2" charset="0"/>
              </a:rPr>
              <a:t> - w takim przypadku nie musimy posiadać pliku </a:t>
            </a:r>
            <a:r>
              <a:rPr lang="pl-PL" sz="1500" i="1" err="1">
                <a:latin typeface="Helvetica" pitchFamily="2" charset="0"/>
              </a:rPr>
              <a:t>web.xml</a:t>
            </a:r>
            <a:r>
              <a:rPr lang="pl-PL" sz="1500">
                <a:latin typeface="Helvetica" pitchFamily="2" charset="0"/>
              </a:rPr>
              <a:t>. Spring sam będzie wiedział o co nam chodzi.</a:t>
            </a:r>
          </a:p>
          <a:p>
            <a:endParaRPr lang="pl-PL" sz="1500">
              <a:latin typeface="Helvetica" pitchFamily="2" charset="0"/>
            </a:endParaRPr>
          </a:p>
          <a:p>
            <a:r>
              <a:rPr lang="pl-PL" sz="1500" err="1">
                <a:latin typeface="Helvetica" pitchFamily="2" charset="0"/>
              </a:rPr>
              <a:t>Servlet</a:t>
            </a:r>
            <a:r>
              <a:rPr lang="pl-PL" sz="1500">
                <a:latin typeface="Helvetica" pitchFamily="2" charset="0"/>
              </a:rPr>
              <a:t> 3.x nie wymaga istnienia pliku </a:t>
            </a:r>
            <a:r>
              <a:rPr lang="pl-PL" sz="1500" err="1">
                <a:latin typeface="Helvetica" pitchFamily="2" charset="0"/>
              </a:rPr>
              <a:t>web.xml</a:t>
            </a:r>
            <a:r>
              <a:rPr lang="pl-PL" sz="1500">
                <a:latin typeface="Helvetica" pitchFamily="2" charset="0"/>
              </a:rPr>
              <a:t> – konfiguracja może odbywać się </a:t>
            </a:r>
            <a:br>
              <a:rPr lang="pl-PL" sz="1500">
                <a:latin typeface="Helvetica" pitchFamily="2" charset="0"/>
              </a:rPr>
            </a:br>
            <a:r>
              <a:rPr lang="pl-PL" sz="1500">
                <a:latin typeface="Helvetica" pitchFamily="2" charset="0"/>
              </a:rPr>
              <a:t>w kodzie Java</a:t>
            </a:r>
          </a:p>
          <a:p>
            <a:endParaRPr lang="pl-PL" sz="150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Otrzymuje </a:t>
            </a:r>
            <a:r>
              <a:rPr lang="pl-PL" err="1">
                <a:latin typeface="Helvetica" pitchFamily="2" charset="0"/>
              </a:rPr>
              <a:t>request</a:t>
            </a:r>
            <a:r>
              <a:rPr lang="pl-PL">
                <a:latin typeface="Helvetica" pitchFamily="2" charset="0"/>
              </a:rPr>
              <a:t> po wskazaniu go przez Handler </a:t>
            </a:r>
            <a:r>
              <a:rPr lang="pl-PL" err="1">
                <a:latin typeface="Helvetica" pitchFamily="2" charset="0"/>
              </a:rPr>
              <a:t>mappings</a:t>
            </a:r>
            <a:endParaRPr lang="pl-PL">
              <a:latin typeface="Helvetica" pitchFamily="2" charset="0"/>
            </a:endParaRPr>
          </a:p>
          <a:p>
            <a:pPr marL="285750" indent="-285750">
              <a:buFont typeface="Arial" panose="020B0604020202020204" pitchFamily="34" charset="0"/>
              <a:buChar char="•"/>
            </a:pPr>
            <a:r>
              <a:rPr lang="pl-PL" err="1">
                <a:latin typeface="Helvetica" pitchFamily="2" charset="0"/>
              </a:rPr>
              <a:t>Request</a:t>
            </a:r>
            <a:r>
              <a:rPr lang="pl-PL">
                <a:latin typeface="Helvetica" pitchFamily="2" charset="0"/>
              </a:rPr>
              <a:t> czeka aż kontroler zrealizuje swoje zadanie</a:t>
            </a:r>
          </a:p>
          <a:p>
            <a:pPr marL="285750" indent="-285750">
              <a:buFont typeface="Arial" panose="020B0604020202020204" pitchFamily="34" charset="0"/>
              <a:buChar char="•"/>
            </a:pPr>
            <a:r>
              <a:rPr lang="pl-PL">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a:latin typeface="Helvetica" pitchFamily="2" charset="0"/>
              </a:rPr>
              <a:t>Po otrzymaniu rezultatu od serwisu może zwrócić wyniki</a:t>
            </a:r>
          </a:p>
          <a:p>
            <a:pPr marL="285750" indent="-285750">
              <a:buFont typeface="Arial" panose="020B0604020202020204" pitchFamily="34" charset="0"/>
              <a:buChar char="•"/>
            </a:pPr>
            <a:r>
              <a:rPr lang="pl-PL">
                <a:latin typeface="Helvetica" pitchFamily="2" charset="0"/>
              </a:rPr>
              <a:t>Jeżeli wyniki powinny zostać wygenerowane użytkownikowi w oparciu o jakiś szablon i dane – zwykły `return „</a:t>
            </a:r>
            <a:r>
              <a:rPr lang="pl-PL" err="1">
                <a:latin typeface="Helvetica" pitchFamily="2" charset="0"/>
              </a:rPr>
              <a:t>text</a:t>
            </a:r>
            <a:r>
              <a:rPr lang="pl-PL">
                <a:latin typeface="Helvetica" pitchFamily="2" charset="0"/>
              </a:rPr>
              <a:t>”` może być niewystarczający</a:t>
            </a:r>
          </a:p>
          <a:p>
            <a:pPr marL="742950" lvl="1" indent="-285750">
              <a:buFont typeface="Arial" panose="020B0604020202020204" pitchFamily="34" charset="0"/>
              <a:buChar char="•"/>
            </a:pPr>
            <a:r>
              <a:rPr lang="pl-PL">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a:latin typeface="Helvetica" pitchFamily="2" charset="0"/>
              </a:rPr>
              <a:t>Dane muszą zostać przekazane do widoku</a:t>
            </a:r>
          </a:p>
          <a:p>
            <a:pPr marL="742950" lvl="1" indent="-285750">
              <a:buFont typeface="Arial" panose="020B0604020202020204" pitchFamily="34" charset="0"/>
              <a:buChar char="•"/>
            </a:pPr>
            <a:r>
              <a:rPr lang="pl-PL">
                <a:latin typeface="Helvetica" pitchFamily="2" charset="0"/>
              </a:rPr>
              <a:t>Kontroler wskazuje nazwę widoku</a:t>
            </a:r>
          </a:p>
          <a:p>
            <a:pPr marL="742950" lvl="1" indent="-285750">
              <a:buFont typeface="Arial" panose="020B0604020202020204" pitchFamily="34" charset="0"/>
              <a:buChar char="•"/>
            </a:pPr>
            <a:r>
              <a:rPr lang="pl-PL">
                <a:latin typeface="Helvetica" pitchFamily="2" charset="0"/>
              </a:rPr>
              <a:t>Oddanie kontroli do </a:t>
            </a:r>
            <a:r>
              <a:rPr lang="pl-PL" err="1">
                <a:latin typeface="Helvetica" pitchFamily="2" charset="0"/>
              </a:rPr>
              <a:t>Dispatcher</a:t>
            </a:r>
            <a:r>
              <a:rPr lang="pl-PL">
                <a:latin typeface="Helvetica" pitchFamily="2" charset="0"/>
              </a:rPr>
              <a:t> </a:t>
            </a:r>
            <a:r>
              <a:rPr lang="pl-PL" err="1">
                <a:latin typeface="Helvetica" pitchFamily="2" charset="0"/>
              </a:rPr>
              <a:t>servlet’a</a:t>
            </a:r>
            <a:endParaRPr lang="pl-PL">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popołudniowa - czwartek)</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2320A1-35C8-E1E6-6003-D38471D0ACD1}"/>
              </a:ext>
            </a:extLst>
          </p:cNvPr>
          <p:cNvPicPr>
            <a:picLocks noChangeAspect="1"/>
          </p:cNvPicPr>
          <p:nvPr/>
        </p:nvPicPr>
        <p:blipFill>
          <a:blip r:embed="rId5"/>
          <a:stretch>
            <a:fillRect/>
          </a:stretch>
        </p:blipFill>
        <p:spPr>
          <a:xfrm>
            <a:off x="647695" y="2177292"/>
            <a:ext cx="10744200" cy="1297048"/>
          </a:xfrm>
          <a:prstGeom prst="rect">
            <a:avLst/>
          </a:prstGeom>
        </p:spPr>
      </p:pic>
    </p:spTree>
    <p:extLst>
      <p:ext uri="{BB962C8B-B14F-4D97-AF65-F5344CB8AC3E}">
        <p14:creationId xmlns:p14="http://schemas.microsoft.com/office/powerpoint/2010/main" val="3272281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2392777384"/>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a:t>GET</a:t>
                      </a:r>
                      <a:endParaRPr lang="pl-PL" sz="1600" dirty="0"/>
                    </a:p>
                  </a:txBody>
                  <a:tcPr marL="121920" marR="121920" marT="60960" marB="60960"/>
                </a:tc>
                <a:tc>
                  <a:txBody>
                    <a:bodyPr/>
                    <a:lstStyle/>
                    <a:p>
                      <a:r>
                        <a:rPr lang="pl-PL" sz="1600" dirty="0"/>
                        <a:t>/addresses/{id}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a:t>DELETE</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a:t>2XX</a:t>
                      </a:r>
                      <a:endParaRPr lang="pl-PL" sz="1600" dirty="0"/>
                    </a:p>
                  </a:txBody>
                  <a:tcPr marL="121920" marR="121920" marT="60960" marB="60960"/>
                </a:tc>
                <a:tc>
                  <a:txBody>
                    <a:bodyPr/>
                    <a:lstStyle/>
                    <a:p>
                      <a:r>
                        <a:rPr lang="pl-PL" sz="1600"/>
                        <a:t>Kody</a:t>
                      </a:r>
                      <a:r>
                        <a:rPr lang="pl-PL" sz="1600" baseline="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weekendowa)</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11DA072-6CA9-BC9C-D0DE-74E61A25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82" y="1530873"/>
            <a:ext cx="11113353" cy="269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621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335" y="2922199"/>
            <a:ext cx="3407872" cy="2555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customXml/itemProps3.xml><?xml version="1.0" encoding="utf-8"?>
<ds:datastoreItem xmlns:ds="http://schemas.openxmlformats.org/officeDocument/2006/customXml" ds:itemID="{E3C0B90A-C52C-44A3-8B28-1EFDD96460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8754</Words>
  <Application>Microsoft Office PowerPoint</Application>
  <PresentationFormat>Breitbild</PresentationFormat>
  <Paragraphs>1030</Paragraphs>
  <Slides>105</Slides>
  <Notes>105</Notes>
  <HiddenSlides>0</HiddenSlides>
  <MMClips>0</MMClips>
  <ScaleCrop>false</ScaleCrop>
  <HeadingPairs>
    <vt:vector size="6" baseType="variant">
      <vt:variant>
        <vt:lpstr>Verwendete Schriftarten</vt:lpstr>
      </vt:variant>
      <vt:variant>
        <vt:i4>15</vt:i4>
      </vt:variant>
      <vt:variant>
        <vt:lpstr>Design</vt:lpstr>
      </vt:variant>
      <vt:variant>
        <vt:i4>2</vt:i4>
      </vt:variant>
      <vt:variant>
        <vt:lpstr>Folientitel</vt:lpstr>
      </vt:variant>
      <vt:variant>
        <vt:i4>105</vt:i4>
      </vt:variant>
    </vt:vector>
  </HeadingPairs>
  <TitlesOfParts>
    <vt:vector size="122" baseType="lpstr">
      <vt:lpstr>-apple-system</vt:lpstr>
      <vt:lpstr>Arial</vt:lpstr>
      <vt:lpstr>Calibri</vt:lpstr>
      <vt:lpstr>Consolas</vt:lpstr>
      <vt:lpstr>Courier New</vt:lpstr>
      <vt:lpstr>Georgia</vt:lpstr>
      <vt:lpstr>Helvetica</vt:lpstr>
      <vt:lpstr>JetBrains Mono</vt:lpstr>
      <vt:lpstr>Metropolis</vt:lpstr>
      <vt:lpstr>Poppins</vt:lpstr>
      <vt:lpstr>Roboto</vt:lpstr>
      <vt:lpstr>Söhne</vt:lpstr>
      <vt:lpstr>Symbol</vt:lpstr>
      <vt:lpstr>Verdana</vt:lpstr>
      <vt:lpstr>Wingdings</vt:lpstr>
      <vt:lpstr>Office Theme</vt:lpstr>
      <vt:lpstr>1_Office Theme</vt:lpstr>
      <vt:lpstr>Wprowadzenie do Technologii Backendowych  Wojciech Koszela, semestr letni 2024</vt:lpstr>
      <vt:lpstr>Agenda</vt:lpstr>
      <vt:lpstr>PowerPoint-Präsentation</vt:lpstr>
      <vt:lpstr>1.1. Informacje organizacyjne </vt:lpstr>
      <vt:lpstr>1.2. Warunki zaliczenia</vt:lpstr>
      <vt:lpstr>1.2. Harmonogram (grupa popołudniowa - czwartek)</vt:lpstr>
      <vt:lpstr>1.2. Harmonogram (grupa weekendowa)</vt:lpstr>
      <vt:lpstr>PowerPoint-Präsentation</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PowerPoint-Präsentation</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PowerPoint-Präsentation</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PowerPoint-Präsentation</vt:lpstr>
      <vt:lpstr>5.1. Spring MVC – HTTP</vt:lpstr>
      <vt:lpstr>5.2. Spring MVC – Zapytanie HTTP</vt:lpstr>
      <vt:lpstr>5.2. Spring MVC – Zapytanie HTTP</vt:lpstr>
      <vt:lpstr>PowerPoint-Präsentation</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PowerPoint-Präsentation</vt:lpstr>
      <vt:lpstr>6.1. Spring REST</vt:lpstr>
      <vt:lpstr>6.1.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PowerPoint-Präsentation</vt:lpstr>
      <vt:lpstr>7.1. Spring Event</vt:lpstr>
      <vt:lpstr>7.2. Spring Event</vt:lpstr>
      <vt:lpstr>7.3. Spring Publisher</vt:lpstr>
      <vt:lpstr>7.4. Spring Listener</vt:lpstr>
      <vt:lpstr>7.5. Spring Event </vt:lpstr>
      <vt:lpstr>PowerPoint-Präsentation</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PowerPoint-Präsentation</vt:lpstr>
      <vt:lpstr>9.1. Spring Email</vt:lpstr>
      <vt:lpstr>9.2. Spring Email – Jak rozpoczać?</vt:lpstr>
      <vt:lpstr>9.3. Spring Email – Zadanie</vt:lpstr>
      <vt:lpstr>PowerPoint-Präsentation</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Przydatne linki</vt:lpstr>
      <vt:lpstr>Wymagania dotyczące laboratorium</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Koszela, Wojciech</cp:lastModifiedBy>
  <cp:revision>32</cp:revision>
  <dcterms:created xsi:type="dcterms:W3CDTF">2021-02-11T13:48:28Z</dcterms:created>
  <dcterms:modified xsi:type="dcterms:W3CDTF">2024-05-10T20:37:41Z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